
<file path=[Content_Types].xml><?xml version="1.0" encoding="utf-8"?>
<Types xmlns="http://schemas.openxmlformats.org/package/2006/content-types">
  <Default Extension="bin" ContentType="application/vnd.openxmlformats-officedocument.oleObject"/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68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Limelight" panose="02000000000000000000" pitchFamily="2" charset="77"/>
      <p:regular r:id="rId20"/>
    </p:embeddedFont>
    <p:embeddedFont>
      <p:font typeface="Tahoma" panose="020B0604030504040204" pitchFamily="34" charset="0"/>
      <p:regular r:id="rId21"/>
      <p:bold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3" roundtripDataSignature="AMtx7migZJK69tq3feQZ9hOe6ZfXZUhMH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1"/>
    <p:restoredTop sz="94673"/>
  </p:normalViewPr>
  <p:slideViewPr>
    <p:cSldViewPr snapToGrid="0">
      <p:cViewPr varScale="1">
        <p:scale>
          <a:sx n="137" d="100"/>
          <a:sy n="137" d="100"/>
        </p:scale>
        <p:origin x="1024" y="19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customschemas.google.com/relationships/presentationmetadata" Target="metadata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5c1f80f4f7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25c1f80f4f7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g25c1f80f4f7_0_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6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6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2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51229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3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35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9" name="Google Shape;69;p3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51229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3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Google Shape;71;p3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6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36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3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51229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3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Google Shape;77;p3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2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51229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8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28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2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51229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2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" name="Google Shape;26;p2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9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29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0" name="Google Shape;30;p29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1" name="Google Shape;31;p2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51229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2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3" name="Google Shape;33;p2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3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30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7" name="Google Shape;37;p30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38" name="Google Shape;38;p30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30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0" name="Google Shape;40;p3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51229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3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2" name="Google Shape;42;p3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3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3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51229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3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7" name="Google Shape;47;p3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51229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3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" name="Google Shape;51;p3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33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33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5" name="Google Shape;55;p33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6" name="Google Shape;56;p3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51229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3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8" name="Google Shape;58;p3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34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34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2" name="Google Shape;62;p34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3" name="Google Shape;63;p3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51229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3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Google Shape;65;p3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2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51229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888888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ursera.org/learn/unsupervised-learning-recommenders-reinforcement-learning/home/week/1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oleObject" Target="../embeddings/oleObject2.bin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"/>
          <p:cNvSpPr txBox="1">
            <a:spLocks noGrp="1"/>
          </p:cNvSpPr>
          <p:nvPr>
            <p:ph type="ctrTitle"/>
          </p:nvPr>
        </p:nvSpPr>
        <p:spPr>
          <a:xfrm>
            <a:off x="179512" y="2204864"/>
            <a:ext cx="8856984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F243E"/>
              </a:buClr>
              <a:buSzPts val="5400"/>
              <a:buFont typeface="Limelight"/>
              <a:buNone/>
            </a:pPr>
            <a:r>
              <a:rPr lang="en-US" sz="5400">
                <a:solidFill>
                  <a:srgbClr val="0F243E"/>
                </a:solidFill>
                <a:latin typeface="Limelight"/>
                <a:ea typeface="Limelight"/>
                <a:cs typeface="Limelight"/>
                <a:sym typeface="Limelight"/>
              </a:rPr>
              <a:t>INT423</a:t>
            </a:r>
            <a:br>
              <a:rPr lang="en-US" sz="5400">
                <a:solidFill>
                  <a:srgbClr val="0F243E"/>
                </a:solidFill>
                <a:latin typeface="Limelight"/>
                <a:ea typeface="Limelight"/>
                <a:cs typeface="Limelight"/>
                <a:sym typeface="Limelight"/>
              </a:rPr>
            </a:br>
            <a:r>
              <a:rPr lang="en-US" sz="4000">
                <a:solidFill>
                  <a:srgbClr val="0F243E"/>
                </a:solidFill>
                <a:latin typeface="Limelight"/>
                <a:ea typeface="Limelight"/>
                <a:cs typeface="Limelight"/>
                <a:sym typeface="Limelight"/>
              </a:rPr>
              <a:t>Machine Learning-II</a:t>
            </a:r>
            <a:endParaRPr sz="5400">
              <a:solidFill>
                <a:srgbClr val="0F243E"/>
              </a:solidFill>
              <a:latin typeface="Limelight"/>
              <a:ea typeface="Limelight"/>
              <a:cs typeface="Limelight"/>
              <a:sym typeface="Limelight"/>
            </a:endParaRPr>
          </a:p>
        </p:txBody>
      </p:sp>
      <p:graphicFrame>
        <p:nvGraphicFramePr>
          <p:cNvPr id="83" name="Google Shape;83;p1"/>
          <p:cNvGraphicFramePr/>
          <p:nvPr/>
        </p:nvGraphicFramePr>
        <p:xfrm>
          <a:off x="7391400" y="85725"/>
          <a:ext cx="1676400" cy="6789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1676400" imgH="678979" progId="">
                  <p:embed/>
                </p:oleObj>
              </mc:Choice>
              <mc:Fallback>
                <p:oleObj r:id="rId3" imgW="1676400" imgH="678979" progId="">
                  <p:embed/>
                  <p:pic>
                    <p:nvPicPr>
                      <p:cNvPr id="83" name="Google Shape;83;p1"/>
                      <p:cNvPicPr preferRelativeResize="0"/>
                      <p:nvPr/>
                    </p:nvPicPr>
                    <p:blipFill rotWithShape="1">
                      <a:blip r:embed="rId4">
                        <a:alphaModFix/>
                      </a:blip>
                      <a:srcRect/>
                      <a:stretch/>
                    </p:blipFill>
                    <p:spPr>
                      <a:xfrm>
                        <a:off x="7391400" y="85725"/>
                        <a:ext cx="1676400" cy="67897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84" name="Google Shape;84;p1"/>
          <p:cNvCxnSpPr/>
          <p:nvPr/>
        </p:nvCxnSpPr>
        <p:spPr>
          <a:xfrm>
            <a:off x="1043608" y="3789040"/>
            <a:ext cx="7056784" cy="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</p:cxnSp>
      <p:sp>
        <p:nvSpPr>
          <p:cNvPr id="85" name="Google Shape;85;p1"/>
          <p:cNvSpPr txBox="1"/>
          <p:nvPr/>
        </p:nvSpPr>
        <p:spPr>
          <a:xfrm>
            <a:off x="3822852" y="3918247"/>
            <a:ext cx="1770356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>
                <a:solidFill>
                  <a:srgbClr val="366092"/>
                </a:solidFill>
                <a:latin typeface="Arial Rounded"/>
                <a:ea typeface="Arial Rounded"/>
                <a:cs typeface="Arial Rounded"/>
                <a:sym typeface="Arial Rounded"/>
              </a:rPr>
              <a:t>Lecture #0</a:t>
            </a:r>
            <a:endParaRPr sz="2400" b="1">
              <a:solidFill>
                <a:srgbClr val="366092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86" name="Google Shape;86;p1"/>
          <p:cNvSpPr txBox="1">
            <a:spLocks noGrp="1"/>
          </p:cNvSpPr>
          <p:nvPr>
            <p:ph type="subTitle" idx="1"/>
          </p:nvPr>
        </p:nvSpPr>
        <p:spPr>
          <a:xfrm>
            <a:off x="1043608" y="4379912"/>
            <a:ext cx="7056784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</a:pPr>
            <a:r>
              <a:rPr lang="en-US"/>
              <a:t>Agenda, Roadmap &amp; Expectations</a:t>
            </a:r>
            <a:endParaRPr/>
          </a:p>
        </p:txBody>
      </p:sp>
      <p:sp>
        <p:nvSpPr>
          <p:cNvPr id="87" name="Google Shape;87;p1" descr="What Is Computer Vision: Applications, Benefits and How to Learn It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0"/>
          <p:cNvSpPr txBox="1">
            <a:spLocks noGrp="1"/>
          </p:cNvSpPr>
          <p:nvPr>
            <p:ph type="title"/>
          </p:nvPr>
        </p:nvSpPr>
        <p:spPr>
          <a:xfrm>
            <a:off x="457200" y="-762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4800"/>
              <a:buFont typeface="Calibri"/>
              <a:buNone/>
            </a:pPr>
            <a:r>
              <a:rPr lang="en-US" sz="4800">
                <a:solidFill>
                  <a:srgbClr val="C00000"/>
                </a:solidFill>
              </a:rPr>
              <a:t>The course contents: Unit 5</a:t>
            </a:r>
            <a:endParaRPr sz="4800">
              <a:solidFill>
                <a:srgbClr val="C00000"/>
              </a:solidFill>
            </a:endParaRPr>
          </a:p>
        </p:txBody>
      </p:sp>
      <p:sp>
        <p:nvSpPr>
          <p:cNvPr id="151" name="Google Shape;151;p20"/>
          <p:cNvSpPr txBox="1">
            <a:spLocks noGrp="1"/>
          </p:cNvSpPr>
          <p:nvPr>
            <p:ph type="body" idx="1"/>
          </p:nvPr>
        </p:nvSpPr>
        <p:spPr>
          <a:xfrm>
            <a:off x="379040" y="864840"/>
            <a:ext cx="8764960" cy="5916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600"/>
              <a:buChar char="•"/>
            </a:pPr>
            <a:r>
              <a:rPr lang="en-US" sz="3600" b="1">
                <a:solidFill>
                  <a:srgbClr val="C00000"/>
                </a:solidFill>
              </a:rPr>
              <a:t>Reinforcement Learning-II</a:t>
            </a:r>
            <a:endParaRPr/>
          </a:p>
          <a:p>
            <a:pPr marL="742950" lvl="1" indent="-304800" algn="l" rtl="0">
              <a:spcBef>
                <a:spcPts val="380"/>
              </a:spcBef>
              <a:spcAft>
                <a:spcPts val="0"/>
              </a:spcAft>
              <a:buClr>
                <a:srgbClr val="244061"/>
              </a:buClr>
              <a:buSzPts val="2200"/>
              <a:buChar char="–"/>
            </a:pPr>
            <a:r>
              <a:rPr lang="en-US" sz="2200" b="1">
                <a:solidFill>
                  <a:srgbClr val="244061"/>
                </a:solidFill>
              </a:rPr>
              <a:t> Introduction to Q learning</a:t>
            </a:r>
            <a:endParaRPr sz="2200" b="1">
              <a:solidFill>
                <a:srgbClr val="244061"/>
              </a:solidFill>
            </a:endParaRPr>
          </a:p>
          <a:p>
            <a:pPr marL="742950" lvl="1" indent="-304800" algn="l" rtl="0">
              <a:spcBef>
                <a:spcPts val="380"/>
              </a:spcBef>
              <a:spcAft>
                <a:spcPts val="0"/>
              </a:spcAft>
              <a:buClr>
                <a:srgbClr val="244061"/>
              </a:buClr>
              <a:buSzPts val="2200"/>
              <a:buChar char="–"/>
            </a:pPr>
            <a:r>
              <a:rPr lang="en-US" sz="2200" b="1">
                <a:solidFill>
                  <a:srgbClr val="244061"/>
                </a:solidFill>
              </a:rPr>
              <a:t>Q learning algorithm</a:t>
            </a:r>
            <a:endParaRPr sz="2200" b="1">
              <a:solidFill>
                <a:srgbClr val="244061"/>
              </a:solidFill>
            </a:endParaRPr>
          </a:p>
          <a:p>
            <a:pPr marL="742950" lvl="1" indent="-304800" algn="l" rtl="0">
              <a:spcBef>
                <a:spcPts val="380"/>
              </a:spcBef>
              <a:spcAft>
                <a:spcPts val="0"/>
              </a:spcAft>
              <a:buClr>
                <a:srgbClr val="244061"/>
              </a:buClr>
              <a:buSzPts val="2200"/>
              <a:buChar char="–"/>
            </a:pPr>
            <a:r>
              <a:rPr lang="en-US" sz="2200" b="1">
                <a:solidFill>
                  <a:srgbClr val="244061"/>
                </a:solidFill>
              </a:rPr>
              <a:t>Algorithm refinement: Improved neural network architecture</a:t>
            </a:r>
            <a:endParaRPr sz="2200" b="1">
              <a:solidFill>
                <a:srgbClr val="244061"/>
              </a:solidFill>
            </a:endParaRPr>
          </a:p>
          <a:p>
            <a:pPr marL="742950" lvl="1" indent="-304800" algn="l" rtl="0">
              <a:spcBef>
                <a:spcPts val="380"/>
              </a:spcBef>
              <a:spcAft>
                <a:spcPts val="0"/>
              </a:spcAft>
              <a:buClr>
                <a:srgbClr val="244061"/>
              </a:buClr>
              <a:buSzPts val="2200"/>
              <a:buChar char="–"/>
            </a:pPr>
            <a:r>
              <a:rPr lang="en-US" sz="2200" b="1">
                <a:solidFill>
                  <a:srgbClr val="244061"/>
                </a:solidFill>
              </a:rPr>
              <a:t>Algorithm refinement: ?-greedy policy</a:t>
            </a:r>
            <a:endParaRPr sz="2200" b="1">
              <a:solidFill>
                <a:srgbClr val="244061"/>
              </a:solidFill>
            </a:endParaRPr>
          </a:p>
          <a:p>
            <a:pPr marL="742950" lvl="1" indent="-304800" algn="l" rtl="0">
              <a:spcBef>
                <a:spcPts val="380"/>
              </a:spcBef>
              <a:spcAft>
                <a:spcPts val="0"/>
              </a:spcAft>
              <a:buClr>
                <a:srgbClr val="244061"/>
              </a:buClr>
              <a:buSzPts val="2200"/>
              <a:buChar char="–"/>
            </a:pPr>
            <a:r>
              <a:rPr lang="en-US" sz="2200" b="1">
                <a:solidFill>
                  <a:srgbClr val="244061"/>
                </a:solidFill>
              </a:rPr>
              <a:t>Algorithm refinement: Mini-batch and soft updates</a:t>
            </a:r>
            <a:endParaRPr sz="2200" b="1">
              <a:solidFill>
                <a:srgbClr val="244061"/>
              </a:solidFill>
            </a:endParaRPr>
          </a:p>
          <a:p>
            <a:pPr marL="742950" lvl="1" indent="-304800" algn="l" rtl="0">
              <a:spcBef>
                <a:spcPts val="380"/>
              </a:spcBef>
              <a:spcAft>
                <a:spcPts val="0"/>
              </a:spcAft>
              <a:buClr>
                <a:srgbClr val="244061"/>
              </a:buClr>
              <a:buSzPts val="2200"/>
              <a:buChar char="–"/>
            </a:pPr>
            <a:r>
              <a:rPr lang="en-US" sz="2200" b="1">
                <a:solidFill>
                  <a:srgbClr val="244061"/>
                </a:solidFill>
              </a:rPr>
              <a:t>The state of reinforcement learning</a:t>
            </a:r>
            <a:endParaRPr sz="3100"/>
          </a:p>
          <a:p>
            <a:pPr marL="742950" lvl="1" indent="-17145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sz="1800" b="1">
              <a:solidFill>
                <a:srgbClr val="244061"/>
              </a:solidFill>
            </a:endParaRPr>
          </a:p>
        </p:txBody>
      </p:sp>
      <p:cxnSp>
        <p:nvCxnSpPr>
          <p:cNvPr id="152" name="Google Shape;152;p20"/>
          <p:cNvCxnSpPr/>
          <p:nvPr/>
        </p:nvCxnSpPr>
        <p:spPr>
          <a:xfrm>
            <a:off x="533400" y="838200"/>
            <a:ext cx="7056784" cy="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</p:cxnSp>
      <p:graphicFrame>
        <p:nvGraphicFramePr>
          <p:cNvPr id="153" name="Google Shape;153;p20"/>
          <p:cNvGraphicFramePr/>
          <p:nvPr/>
        </p:nvGraphicFramePr>
        <p:xfrm>
          <a:off x="7391400" y="85725"/>
          <a:ext cx="1676400" cy="679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1676400" imgH="679450" progId="">
                  <p:embed/>
                </p:oleObj>
              </mc:Choice>
              <mc:Fallback>
                <p:oleObj r:id="rId3" imgW="1676400" imgH="679450" progId="">
                  <p:embed/>
                  <p:pic>
                    <p:nvPicPr>
                      <p:cNvPr id="153" name="Google Shape;153;p20"/>
                      <p:cNvPicPr preferRelativeResize="0"/>
                      <p:nvPr/>
                    </p:nvPicPr>
                    <p:blipFill rotWithShape="1">
                      <a:blip r:embed="rId4">
                        <a:alphaModFix/>
                      </a:blip>
                      <a:srcRect/>
                      <a:stretch/>
                    </p:blipFill>
                    <p:spPr>
                      <a:xfrm>
                        <a:off x="7391400" y="85725"/>
                        <a:ext cx="1676400" cy="679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1"/>
          <p:cNvSpPr txBox="1">
            <a:spLocks noGrp="1"/>
          </p:cNvSpPr>
          <p:nvPr>
            <p:ph type="title"/>
          </p:nvPr>
        </p:nvSpPr>
        <p:spPr>
          <a:xfrm>
            <a:off x="457200" y="-762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4800"/>
              <a:buFont typeface="Calibri"/>
              <a:buNone/>
            </a:pPr>
            <a:r>
              <a:rPr lang="en-US" sz="4800">
                <a:solidFill>
                  <a:srgbClr val="C00000"/>
                </a:solidFill>
              </a:rPr>
              <a:t>The course contents: Unit 6</a:t>
            </a:r>
            <a:endParaRPr sz="4800">
              <a:solidFill>
                <a:srgbClr val="C00000"/>
              </a:solidFill>
            </a:endParaRPr>
          </a:p>
        </p:txBody>
      </p:sp>
      <p:sp>
        <p:nvSpPr>
          <p:cNvPr id="159" name="Google Shape;159;p21"/>
          <p:cNvSpPr txBox="1">
            <a:spLocks noGrp="1"/>
          </p:cNvSpPr>
          <p:nvPr>
            <p:ph type="body" idx="1"/>
          </p:nvPr>
        </p:nvSpPr>
        <p:spPr>
          <a:xfrm>
            <a:off x="0" y="864840"/>
            <a:ext cx="9753600" cy="5916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800"/>
              <a:buChar char="•"/>
            </a:pPr>
            <a:r>
              <a:rPr lang="en-US" sz="2800" b="1">
                <a:solidFill>
                  <a:srgbClr val="C00000"/>
                </a:solidFill>
              </a:rPr>
              <a:t>Recommender Systems</a:t>
            </a:r>
            <a:endParaRPr/>
          </a:p>
          <a:p>
            <a:pPr marL="742950" lvl="1" indent="-311150" algn="l" rtl="0">
              <a:spcBef>
                <a:spcPts val="360"/>
              </a:spcBef>
              <a:spcAft>
                <a:spcPts val="0"/>
              </a:spcAft>
              <a:buClr>
                <a:srgbClr val="244061"/>
              </a:buClr>
              <a:buSzPts val="2200"/>
              <a:buChar char="–"/>
            </a:pPr>
            <a:r>
              <a:rPr lang="en-US" sz="2200" b="1">
                <a:solidFill>
                  <a:srgbClr val="244061"/>
                </a:solidFill>
              </a:rPr>
              <a:t> Making recommendations</a:t>
            </a:r>
            <a:endParaRPr sz="2200" b="1">
              <a:solidFill>
                <a:srgbClr val="244061"/>
              </a:solidFill>
            </a:endParaRPr>
          </a:p>
          <a:p>
            <a:pPr marL="742950" lvl="1" indent="-311150" algn="l" rtl="0">
              <a:spcBef>
                <a:spcPts val="360"/>
              </a:spcBef>
              <a:spcAft>
                <a:spcPts val="0"/>
              </a:spcAft>
              <a:buClr>
                <a:srgbClr val="244061"/>
              </a:buClr>
              <a:buSzPts val="2200"/>
              <a:buChar char="–"/>
            </a:pPr>
            <a:r>
              <a:rPr lang="en-US" sz="2200" b="1">
                <a:solidFill>
                  <a:srgbClr val="244061"/>
                </a:solidFill>
              </a:rPr>
              <a:t>Using per-item features</a:t>
            </a:r>
            <a:endParaRPr sz="2200" b="1">
              <a:solidFill>
                <a:srgbClr val="244061"/>
              </a:solidFill>
            </a:endParaRPr>
          </a:p>
          <a:p>
            <a:pPr marL="742950" lvl="1" indent="-311150" algn="l" rtl="0">
              <a:spcBef>
                <a:spcPts val="360"/>
              </a:spcBef>
              <a:spcAft>
                <a:spcPts val="0"/>
              </a:spcAft>
              <a:buClr>
                <a:srgbClr val="244061"/>
              </a:buClr>
              <a:buSzPts val="2200"/>
              <a:buChar char="–"/>
            </a:pPr>
            <a:r>
              <a:rPr lang="en-US" sz="2200" b="1">
                <a:solidFill>
                  <a:srgbClr val="244061"/>
                </a:solidFill>
              </a:rPr>
              <a:t> Collaborative filtering algorithm</a:t>
            </a:r>
            <a:endParaRPr sz="2200" b="1">
              <a:solidFill>
                <a:srgbClr val="244061"/>
              </a:solidFill>
            </a:endParaRPr>
          </a:p>
          <a:p>
            <a:pPr marL="742950" lvl="1" indent="-311150" algn="l" rtl="0">
              <a:spcBef>
                <a:spcPts val="360"/>
              </a:spcBef>
              <a:spcAft>
                <a:spcPts val="0"/>
              </a:spcAft>
              <a:buClr>
                <a:srgbClr val="244061"/>
              </a:buClr>
              <a:buSzPts val="2200"/>
              <a:buChar char="–"/>
            </a:pPr>
            <a:r>
              <a:rPr lang="en-US" sz="2200" b="1">
                <a:solidFill>
                  <a:srgbClr val="244061"/>
                </a:solidFill>
              </a:rPr>
              <a:t>Binary labels: favs</a:t>
            </a:r>
            <a:endParaRPr sz="2200" b="1">
              <a:solidFill>
                <a:srgbClr val="244061"/>
              </a:solidFill>
            </a:endParaRPr>
          </a:p>
          <a:p>
            <a:pPr marL="742950" lvl="1" indent="-311150" algn="l" rtl="0">
              <a:spcBef>
                <a:spcPts val="360"/>
              </a:spcBef>
              <a:spcAft>
                <a:spcPts val="0"/>
              </a:spcAft>
              <a:buClr>
                <a:srgbClr val="244061"/>
              </a:buClr>
              <a:buSzPts val="2200"/>
              <a:buChar char="–"/>
            </a:pPr>
            <a:r>
              <a:rPr lang="en-US" sz="2200" b="1">
                <a:solidFill>
                  <a:srgbClr val="244061"/>
                </a:solidFill>
              </a:rPr>
              <a:t>likes and clicks</a:t>
            </a:r>
            <a:endParaRPr sz="2200" b="1">
              <a:solidFill>
                <a:srgbClr val="244061"/>
              </a:solidFill>
            </a:endParaRPr>
          </a:p>
          <a:p>
            <a:pPr marL="742950" lvl="1" indent="-311150" algn="l" rtl="0">
              <a:spcBef>
                <a:spcPts val="360"/>
              </a:spcBef>
              <a:spcAft>
                <a:spcPts val="0"/>
              </a:spcAft>
              <a:buClr>
                <a:srgbClr val="244061"/>
              </a:buClr>
              <a:buSzPts val="2200"/>
              <a:buChar char="–"/>
            </a:pPr>
            <a:r>
              <a:rPr lang="en-US" sz="2200" b="1">
                <a:solidFill>
                  <a:srgbClr val="244061"/>
                </a:solidFill>
              </a:rPr>
              <a:t>Mean normalization</a:t>
            </a:r>
            <a:endParaRPr sz="2200" b="1">
              <a:solidFill>
                <a:srgbClr val="244061"/>
              </a:solidFill>
            </a:endParaRPr>
          </a:p>
          <a:p>
            <a:pPr marL="742950" lvl="1" indent="-311150" algn="l" rtl="0">
              <a:spcBef>
                <a:spcPts val="360"/>
              </a:spcBef>
              <a:spcAft>
                <a:spcPts val="0"/>
              </a:spcAft>
              <a:buClr>
                <a:srgbClr val="244061"/>
              </a:buClr>
              <a:buSzPts val="2200"/>
              <a:buChar char="–"/>
            </a:pPr>
            <a:r>
              <a:rPr lang="en-US" sz="2200" b="1">
                <a:solidFill>
                  <a:srgbClr val="244061"/>
                </a:solidFill>
              </a:rPr>
              <a:t>Content-based filtering</a:t>
            </a:r>
            <a:endParaRPr sz="2200" b="1">
              <a:solidFill>
                <a:srgbClr val="244061"/>
              </a:solidFill>
            </a:endParaRPr>
          </a:p>
          <a:p>
            <a:pPr marL="742950" lvl="1" indent="-311150" algn="l" rtl="0">
              <a:spcBef>
                <a:spcPts val="360"/>
              </a:spcBef>
              <a:spcAft>
                <a:spcPts val="0"/>
              </a:spcAft>
              <a:buClr>
                <a:srgbClr val="244061"/>
              </a:buClr>
              <a:buSzPts val="2200"/>
              <a:buChar char="–"/>
            </a:pPr>
            <a:r>
              <a:rPr lang="en-US" sz="2200" b="1">
                <a:solidFill>
                  <a:srgbClr val="244061"/>
                </a:solidFill>
              </a:rPr>
              <a:t>Collaborative filtering vs Content based filtering</a:t>
            </a:r>
            <a:endParaRPr sz="2200" b="1">
              <a:solidFill>
                <a:srgbClr val="244061"/>
              </a:solidFill>
            </a:endParaRPr>
          </a:p>
          <a:p>
            <a:pPr marL="742950" lvl="1" indent="-311150" algn="l" rtl="0">
              <a:spcBef>
                <a:spcPts val="360"/>
              </a:spcBef>
              <a:spcAft>
                <a:spcPts val="0"/>
              </a:spcAft>
              <a:buClr>
                <a:srgbClr val="244061"/>
              </a:buClr>
              <a:buSzPts val="2200"/>
              <a:buChar char="–"/>
            </a:pPr>
            <a:r>
              <a:rPr lang="en-US" sz="2200" b="1">
                <a:solidFill>
                  <a:srgbClr val="244061"/>
                </a:solidFill>
              </a:rPr>
              <a:t>Ethical use of recommender systems </a:t>
            </a:r>
            <a:endParaRPr sz="320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  <a:p>
            <a:pPr marL="742950" lvl="1" indent="-18415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 sz="1600" b="1">
              <a:solidFill>
                <a:srgbClr val="244061"/>
              </a:solidFill>
            </a:endParaRPr>
          </a:p>
        </p:txBody>
      </p:sp>
      <p:cxnSp>
        <p:nvCxnSpPr>
          <p:cNvPr id="160" name="Google Shape;160;p21"/>
          <p:cNvCxnSpPr/>
          <p:nvPr/>
        </p:nvCxnSpPr>
        <p:spPr>
          <a:xfrm>
            <a:off x="533400" y="838200"/>
            <a:ext cx="7056784" cy="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</p:cxnSp>
      <p:graphicFrame>
        <p:nvGraphicFramePr>
          <p:cNvPr id="161" name="Google Shape;161;p21"/>
          <p:cNvGraphicFramePr/>
          <p:nvPr/>
        </p:nvGraphicFramePr>
        <p:xfrm>
          <a:off x="7391400" y="85725"/>
          <a:ext cx="1676400" cy="679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1676400" imgH="679450" progId="">
                  <p:embed/>
                </p:oleObj>
              </mc:Choice>
              <mc:Fallback>
                <p:oleObj r:id="rId3" imgW="1676400" imgH="679450" progId="">
                  <p:embed/>
                  <p:pic>
                    <p:nvPicPr>
                      <p:cNvPr id="161" name="Google Shape;161;p21"/>
                      <p:cNvPicPr preferRelativeResize="0"/>
                      <p:nvPr/>
                    </p:nvPicPr>
                    <p:blipFill rotWithShape="1">
                      <a:blip r:embed="rId4">
                        <a:alphaModFix/>
                      </a:blip>
                      <a:srcRect/>
                      <a:stretch/>
                    </p:blipFill>
                    <p:spPr>
                      <a:xfrm>
                        <a:off x="7391400" y="85725"/>
                        <a:ext cx="1676400" cy="679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4400"/>
              <a:buFont typeface="Calibri"/>
              <a:buNone/>
            </a:pPr>
            <a:r>
              <a:rPr lang="en-US" b="1">
                <a:solidFill>
                  <a:srgbClr val="C00000"/>
                </a:solidFill>
              </a:rPr>
              <a:t>MOOC </a:t>
            </a:r>
            <a:endParaRPr b="1">
              <a:solidFill>
                <a:srgbClr val="C00000"/>
              </a:solidFill>
            </a:endParaRPr>
          </a:p>
        </p:txBody>
      </p:sp>
      <p:sp>
        <p:nvSpPr>
          <p:cNvPr id="167" name="Google Shape;167;p2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https://www.coursera.org/learn/unsupervised-learning-recommenders-reinforcement-learning/home/week/1</a:t>
            </a:r>
            <a:endParaRPr/>
          </a:p>
          <a:p>
            <a:pPr marL="342900" lvl="0" indent="-2540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Coursera : </a:t>
            </a:r>
            <a:r>
              <a:rPr lang="en-US" sz="2300" b="1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Unsupervised Learning, Recommenders, Reinforcement Learning</a:t>
            </a:r>
            <a:endParaRPr sz="2300" b="1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3429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24" descr="Related 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0113" y="198120"/>
            <a:ext cx="7620000" cy="58864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" name="Google Shape;173;p24"/>
          <p:cNvCxnSpPr/>
          <p:nvPr/>
        </p:nvCxnSpPr>
        <p:spPr>
          <a:xfrm>
            <a:off x="961721" y="5105400"/>
            <a:ext cx="7056784" cy="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200" y="5843067"/>
            <a:ext cx="567267" cy="5334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4800"/>
              <a:buFont typeface="Calibri"/>
              <a:buNone/>
            </a:pPr>
            <a:r>
              <a:rPr lang="en-US" sz="4800" dirty="0">
                <a:solidFill>
                  <a:srgbClr val="C00000"/>
                </a:solidFill>
              </a:rPr>
              <a:t>Course details</a:t>
            </a:r>
            <a:endParaRPr sz="4800" dirty="0">
              <a:solidFill>
                <a:srgbClr val="C00000"/>
              </a:solidFill>
            </a:endParaRPr>
          </a:p>
        </p:txBody>
      </p:sp>
      <p:sp>
        <p:nvSpPr>
          <p:cNvPr id="95" name="Google Shape;95;p2"/>
          <p:cNvSpPr txBox="1">
            <a:spLocks noGrp="1"/>
          </p:cNvSpPr>
          <p:nvPr>
            <p:ph type="body" idx="1"/>
          </p:nvPr>
        </p:nvSpPr>
        <p:spPr>
          <a:xfrm>
            <a:off x="457200" y="1456184"/>
            <a:ext cx="8229600" cy="5069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100000"/>
              <a:buChar char="•"/>
            </a:pPr>
            <a:r>
              <a:rPr lang="en-US" sz="2800" b="1" dirty="0">
                <a:solidFill>
                  <a:srgbClr val="C00000"/>
                </a:solidFill>
              </a:rPr>
              <a:t>LTP – 2 0 2 </a:t>
            </a:r>
            <a:endParaRPr sz="2800" dirty="0"/>
          </a:p>
          <a:p>
            <a:pPr marL="342900" lvl="0" indent="-342900" algn="l" rtl="0">
              <a:spcBef>
                <a:spcPts val="740"/>
              </a:spcBef>
              <a:spcAft>
                <a:spcPts val="0"/>
              </a:spcAft>
              <a:buClr>
                <a:srgbClr val="C00000"/>
              </a:buClr>
              <a:buSzPct val="100000"/>
              <a:buChar char="•"/>
            </a:pPr>
            <a:r>
              <a:rPr lang="en-US" sz="2800" b="1" dirty="0">
                <a:solidFill>
                  <a:srgbClr val="C00000"/>
                </a:solidFill>
              </a:rPr>
              <a:t>Credits – 3.0</a:t>
            </a:r>
            <a:endParaRPr sz="2800" dirty="0"/>
          </a:p>
          <a:p>
            <a:pPr marL="342900" lvl="0" indent="-342900" algn="l" rtl="0">
              <a:spcBef>
                <a:spcPts val="740"/>
              </a:spcBef>
              <a:spcAft>
                <a:spcPts val="0"/>
              </a:spcAft>
              <a:buClr>
                <a:srgbClr val="C00000"/>
              </a:buClr>
              <a:buSzPct val="100000"/>
              <a:buChar char="•"/>
            </a:pPr>
            <a:r>
              <a:rPr lang="en-US" sz="2800" b="1" dirty="0">
                <a:solidFill>
                  <a:srgbClr val="C00000"/>
                </a:solidFill>
              </a:rPr>
              <a:t>Mode – BYOD</a:t>
            </a:r>
            <a:endParaRPr sz="2800" dirty="0"/>
          </a:p>
          <a:p>
            <a:pPr marL="342900" lvl="0" indent="-342900" algn="l" rtl="0">
              <a:spcBef>
                <a:spcPts val="740"/>
              </a:spcBef>
              <a:spcAft>
                <a:spcPts val="0"/>
              </a:spcAft>
              <a:buClr>
                <a:srgbClr val="C00000"/>
              </a:buClr>
              <a:buSzPct val="100000"/>
              <a:buChar char="•"/>
            </a:pPr>
            <a:r>
              <a:rPr lang="en-US" sz="2800" b="1" dirty="0">
                <a:solidFill>
                  <a:srgbClr val="C00000"/>
                </a:solidFill>
              </a:rPr>
              <a:t>Text Book</a:t>
            </a:r>
            <a:endParaRPr sz="2800" dirty="0"/>
          </a:p>
          <a:p>
            <a:pPr marL="742950" lvl="1" indent="-285750" algn="l" rtl="0">
              <a:spcBef>
                <a:spcPts val="518"/>
              </a:spcBef>
              <a:spcAft>
                <a:spcPts val="0"/>
              </a:spcAft>
              <a:buClr>
                <a:srgbClr val="002060"/>
              </a:buClr>
              <a:buSzPct val="100000"/>
              <a:buChar char="–"/>
            </a:pPr>
            <a:r>
              <a:rPr lang="en-US" b="1" dirty="0">
                <a:solidFill>
                  <a:srgbClr val="002060"/>
                </a:solidFill>
              </a:rPr>
              <a:t> MACHINE LEARNING : A PRACTITIONER by CHANDRA S.S., VINOD HAREENDRAN S., ANAND, PHI Learning</a:t>
            </a:r>
            <a:endParaRPr dirty="0"/>
          </a:p>
          <a:p>
            <a:pPr marL="742950" lvl="1" indent="-285750" algn="l" rtl="0">
              <a:spcBef>
                <a:spcPts val="518"/>
              </a:spcBef>
              <a:spcAft>
                <a:spcPts val="0"/>
              </a:spcAft>
              <a:buClr>
                <a:srgbClr val="002060"/>
              </a:buClr>
              <a:buSzPct val="100000"/>
              <a:buChar char="–"/>
            </a:pPr>
            <a:r>
              <a:rPr lang="en-US" b="1" dirty="0">
                <a:solidFill>
                  <a:srgbClr val="002060"/>
                </a:solidFill>
              </a:rPr>
              <a:t>  HANDS-ON DATA SCIENCE AND PYTHON MACHINE LEARNING by FRANK KANE, PACKT PUBLISHING</a:t>
            </a:r>
            <a:endParaRPr b="1" dirty="0">
              <a:solidFill>
                <a:srgbClr val="002060"/>
              </a:solidFill>
            </a:endParaRPr>
          </a:p>
          <a:p>
            <a:pPr marL="742950" lvl="1" indent="-50800" algn="l" rtl="0">
              <a:spcBef>
                <a:spcPts val="74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sz="4000" dirty="0">
              <a:solidFill>
                <a:srgbClr val="C00000"/>
              </a:solidFill>
            </a:endParaRPr>
          </a:p>
        </p:txBody>
      </p:sp>
      <p:cxnSp>
        <p:nvCxnSpPr>
          <p:cNvPr id="96" name="Google Shape;96;p2"/>
          <p:cNvCxnSpPr/>
          <p:nvPr/>
        </p:nvCxnSpPr>
        <p:spPr>
          <a:xfrm>
            <a:off x="611560" y="1268760"/>
            <a:ext cx="7056784" cy="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</p:cxnSp>
      <p:graphicFrame>
        <p:nvGraphicFramePr>
          <p:cNvPr id="97" name="Google Shape;97;p2"/>
          <p:cNvGraphicFramePr/>
          <p:nvPr/>
        </p:nvGraphicFramePr>
        <p:xfrm>
          <a:off x="7391400" y="85725"/>
          <a:ext cx="1676400" cy="679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4" imgW="1676400" imgH="679450" progId="">
                  <p:embed/>
                </p:oleObj>
              </mc:Choice>
              <mc:Fallback>
                <p:oleObj r:id="rId4" imgW="1676400" imgH="679450" progId="">
                  <p:embed/>
                  <p:pic>
                    <p:nvPicPr>
                      <p:cNvPr id="97" name="Google Shape;97;p2"/>
                      <p:cNvPicPr preferRelativeResize="0"/>
                      <p:nvPr/>
                    </p:nvPicPr>
                    <p:blipFill rotWithShape="1">
                      <a:blip r:embed="rId5">
                        <a:alphaModFix/>
                      </a:blip>
                      <a:srcRect/>
                      <a:stretch/>
                    </p:blipFill>
                    <p:spPr>
                      <a:xfrm>
                        <a:off x="7391400" y="85725"/>
                        <a:ext cx="1676400" cy="679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11BE3FA7-0D70-4431-814F-D8C40576E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143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1" name="Picture 10" descr="A book cover with text and images&#10;&#10;Description automatically generated">
            <a:extLst>
              <a:ext uri="{FF2B5EF4-FFF2-40B4-BE49-F238E27FC236}">
                <a16:creationId xmlns:a16="http://schemas.microsoft.com/office/drawing/2014/main" id="{22897F04-708F-2471-EFB8-987C636484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51" r="752"/>
          <a:stretch/>
        </p:blipFill>
        <p:spPr>
          <a:xfrm>
            <a:off x="241298" y="557189"/>
            <a:ext cx="4251513" cy="5743618"/>
          </a:xfrm>
          <a:prstGeom prst="rect">
            <a:avLst/>
          </a:prstGeom>
        </p:spPr>
      </p:pic>
      <p:pic>
        <p:nvPicPr>
          <p:cNvPr id="9" name="Picture 8" descr="A purple cover with white text&#10;&#10;Description automatically generated">
            <a:extLst>
              <a:ext uri="{FF2B5EF4-FFF2-40B4-BE49-F238E27FC236}">
                <a16:creationId xmlns:a16="http://schemas.microsoft.com/office/drawing/2014/main" id="{8E2C5BCA-5951-AC9F-B77D-AFC2C47E04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78" r="3937"/>
          <a:stretch/>
        </p:blipFill>
        <p:spPr>
          <a:xfrm>
            <a:off x="4646531" y="557189"/>
            <a:ext cx="4256170" cy="5743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241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4800"/>
              <a:buFont typeface="Calibri"/>
              <a:buNone/>
            </a:pPr>
            <a:r>
              <a:rPr lang="en-US" sz="4800">
                <a:solidFill>
                  <a:srgbClr val="C00000"/>
                </a:solidFill>
              </a:rPr>
              <a:t>Course Assessment Model</a:t>
            </a:r>
            <a:endParaRPr sz="4800">
              <a:solidFill>
                <a:srgbClr val="C00000"/>
              </a:solidFill>
            </a:endParaRPr>
          </a:p>
        </p:txBody>
      </p:sp>
      <p:sp>
        <p:nvSpPr>
          <p:cNvPr id="103" name="Google Shape;103;p3"/>
          <p:cNvSpPr txBox="1">
            <a:spLocks noGrp="1"/>
          </p:cNvSpPr>
          <p:nvPr>
            <p:ph type="body" idx="1"/>
          </p:nvPr>
        </p:nvSpPr>
        <p:spPr>
          <a:xfrm>
            <a:off x="457200" y="1456184"/>
            <a:ext cx="8229600" cy="5069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85000" lnSpcReduction="20000"/>
          </a:bodyPr>
          <a:lstStyle/>
          <a:p>
            <a:pPr marL="342900" lvl="0" indent="-323850" algn="l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ct val="100000"/>
              <a:buChar char="•"/>
            </a:pPr>
            <a:r>
              <a:rPr lang="en-US" sz="4000" b="1">
                <a:solidFill>
                  <a:srgbClr val="002060"/>
                </a:solidFill>
              </a:rPr>
              <a:t>Marks break up*</a:t>
            </a:r>
            <a:endParaRPr/>
          </a:p>
          <a:p>
            <a:pPr marL="342900" lvl="0" indent="-323850" algn="l" rtl="0">
              <a:spcBef>
                <a:spcPts val="740"/>
              </a:spcBef>
              <a:spcAft>
                <a:spcPts val="0"/>
              </a:spcAft>
              <a:buClr>
                <a:srgbClr val="C00000"/>
              </a:buClr>
              <a:buSzPct val="100000"/>
              <a:buChar char="•"/>
            </a:pPr>
            <a:r>
              <a:rPr lang="en-US" sz="4000" b="1">
                <a:solidFill>
                  <a:srgbClr val="C00000"/>
                </a:solidFill>
              </a:rPr>
              <a:t>Attendance</a:t>
            </a:r>
            <a:r>
              <a:rPr lang="en-US" sz="4000">
                <a:solidFill>
                  <a:srgbClr val="C00000"/>
                </a:solidFill>
              </a:rPr>
              <a:t>						  5</a:t>
            </a:r>
            <a:endParaRPr/>
          </a:p>
          <a:p>
            <a:pPr marL="342900" lvl="0" indent="-323850" algn="l" rtl="0">
              <a:spcBef>
                <a:spcPts val="740"/>
              </a:spcBef>
              <a:spcAft>
                <a:spcPts val="0"/>
              </a:spcAft>
              <a:buClr>
                <a:srgbClr val="C00000"/>
              </a:buClr>
              <a:buSzPct val="100000"/>
              <a:buChar char="•"/>
            </a:pPr>
            <a:r>
              <a:rPr lang="en-US" sz="4000" b="1">
                <a:solidFill>
                  <a:srgbClr val="C00000"/>
                </a:solidFill>
              </a:rPr>
              <a:t>CA</a:t>
            </a:r>
            <a:r>
              <a:rPr lang="en-US" sz="4000">
                <a:solidFill>
                  <a:srgbClr val="C00000"/>
                </a:solidFill>
              </a:rPr>
              <a:t> 							25</a:t>
            </a:r>
            <a:endParaRPr sz="3900">
              <a:solidFill>
                <a:srgbClr val="C00000"/>
              </a:solidFill>
            </a:endParaRPr>
          </a:p>
          <a:p>
            <a:pPr marL="742950" lvl="1" indent="-269113" algn="l" rtl="0">
              <a:spcBef>
                <a:spcPts val="666"/>
              </a:spcBef>
              <a:spcAft>
                <a:spcPts val="0"/>
              </a:spcAft>
              <a:buClr>
                <a:srgbClr val="C00000"/>
              </a:buClr>
              <a:buSzPct val="100000"/>
              <a:buChar char="–"/>
            </a:pPr>
            <a:r>
              <a:rPr lang="en-US" sz="3500">
                <a:solidFill>
                  <a:srgbClr val="C00000"/>
                </a:solidFill>
              </a:rPr>
              <a:t>Project(10 Marks execution, 15 marks viva and presentation, 5 marks report)		</a:t>
            </a:r>
            <a:r>
              <a:rPr lang="en-US" sz="3600">
                <a:solidFill>
                  <a:srgbClr val="C00000"/>
                </a:solidFill>
              </a:rPr>
              <a:t>	 		</a:t>
            </a:r>
            <a:endParaRPr sz="3900">
              <a:solidFill>
                <a:srgbClr val="C00000"/>
              </a:solidFill>
            </a:endParaRPr>
          </a:p>
          <a:p>
            <a:pPr marL="742950" lvl="1" indent="-268604" algn="l" rtl="0">
              <a:spcBef>
                <a:spcPts val="666"/>
              </a:spcBef>
              <a:spcAft>
                <a:spcPts val="0"/>
              </a:spcAft>
              <a:buClr>
                <a:srgbClr val="C00000"/>
              </a:buClr>
              <a:buSzPct val="100000"/>
              <a:buChar char="–"/>
            </a:pPr>
            <a:r>
              <a:rPr lang="en-US" sz="3600">
                <a:solidFill>
                  <a:srgbClr val="C00000"/>
                </a:solidFill>
              </a:rPr>
              <a:t>1 Best out of 2 Test-code based	</a:t>
            </a:r>
            <a:endParaRPr sz="3900">
              <a:solidFill>
                <a:srgbClr val="C00000"/>
              </a:solidFill>
            </a:endParaRPr>
          </a:p>
          <a:p>
            <a:pPr marL="342900" lvl="0" indent="-323850" algn="l" rtl="0">
              <a:spcBef>
                <a:spcPts val="740"/>
              </a:spcBef>
              <a:spcAft>
                <a:spcPts val="0"/>
              </a:spcAft>
              <a:buClr>
                <a:srgbClr val="C00000"/>
              </a:buClr>
              <a:buSzPct val="100000"/>
              <a:buChar char="•"/>
            </a:pPr>
            <a:r>
              <a:rPr lang="en-US" sz="4000" b="1">
                <a:solidFill>
                  <a:srgbClr val="C00000"/>
                </a:solidFill>
              </a:rPr>
              <a:t>MTE							20</a:t>
            </a:r>
            <a:endParaRPr/>
          </a:p>
          <a:p>
            <a:pPr marL="342900" lvl="0" indent="-323850" algn="l" rtl="0">
              <a:spcBef>
                <a:spcPts val="740"/>
              </a:spcBef>
              <a:spcAft>
                <a:spcPts val="0"/>
              </a:spcAft>
              <a:buClr>
                <a:srgbClr val="C00000"/>
              </a:buClr>
              <a:buSzPct val="100000"/>
              <a:buChar char="•"/>
            </a:pPr>
            <a:r>
              <a:rPr lang="en-US" sz="4000" b="1">
                <a:solidFill>
                  <a:srgbClr val="C00000"/>
                </a:solidFill>
              </a:rPr>
              <a:t>ETE</a:t>
            </a:r>
            <a:r>
              <a:rPr lang="en-US" sz="4000">
                <a:solidFill>
                  <a:srgbClr val="C00000"/>
                </a:solidFill>
              </a:rPr>
              <a:t>							50</a:t>
            </a:r>
            <a:endParaRPr/>
          </a:p>
          <a:p>
            <a:pPr marL="342900" lvl="0" indent="-323850" algn="l" rtl="0">
              <a:spcBef>
                <a:spcPts val="740"/>
              </a:spcBef>
              <a:spcAft>
                <a:spcPts val="0"/>
              </a:spcAft>
              <a:buClr>
                <a:srgbClr val="002060"/>
              </a:buClr>
              <a:buSzPct val="100000"/>
              <a:buChar char="•"/>
            </a:pPr>
            <a:r>
              <a:rPr lang="en-US" sz="4000" b="1">
                <a:solidFill>
                  <a:srgbClr val="002060"/>
                </a:solidFill>
              </a:rPr>
              <a:t>Total							100</a:t>
            </a:r>
            <a:endParaRPr/>
          </a:p>
          <a:p>
            <a:pPr marL="342900" lvl="0" indent="-154940" algn="l" rtl="0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>
              <a:solidFill>
                <a:srgbClr val="E36C09"/>
              </a:solidFill>
            </a:endParaRPr>
          </a:p>
        </p:txBody>
      </p:sp>
      <p:cxnSp>
        <p:nvCxnSpPr>
          <p:cNvPr id="104" name="Google Shape;104;p3"/>
          <p:cNvCxnSpPr/>
          <p:nvPr/>
        </p:nvCxnSpPr>
        <p:spPr>
          <a:xfrm>
            <a:off x="611560" y="1268760"/>
            <a:ext cx="7056784" cy="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</p:cxnSp>
      <p:graphicFrame>
        <p:nvGraphicFramePr>
          <p:cNvPr id="105" name="Google Shape;105;p3"/>
          <p:cNvGraphicFramePr/>
          <p:nvPr/>
        </p:nvGraphicFramePr>
        <p:xfrm>
          <a:off x="7391400" y="85725"/>
          <a:ext cx="1676400" cy="679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1676400" imgH="679450" progId="">
                  <p:embed/>
                </p:oleObj>
              </mc:Choice>
              <mc:Fallback>
                <p:oleObj r:id="rId3" imgW="1676400" imgH="679450" progId="">
                  <p:embed/>
                  <p:pic>
                    <p:nvPicPr>
                      <p:cNvPr id="105" name="Google Shape;105;p3"/>
                      <p:cNvPicPr preferRelativeResize="0"/>
                      <p:nvPr/>
                    </p:nvPicPr>
                    <p:blipFill rotWithShape="1">
                      <a:blip r:embed="rId4">
                        <a:alphaModFix/>
                      </a:blip>
                      <a:srcRect/>
                      <a:stretch/>
                    </p:blipFill>
                    <p:spPr>
                      <a:xfrm>
                        <a:off x="7391400" y="85725"/>
                        <a:ext cx="1676400" cy="679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06" name="Google Shape;106;p3"/>
          <p:cNvCxnSpPr/>
          <p:nvPr/>
        </p:nvCxnSpPr>
        <p:spPr>
          <a:xfrm>
            <a:off x="7682880" y="5715000"/>
            <a:ext cx="1080120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5c1f80f4f7_0_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4800"/>
              <a:buFont typeface="Calibri"/>
              <a:buNone/>
            </a:pPr>
            <a:r>
              <a:rPr lang="en-US" sz="4800">
                <a:solidFill>
                  <a:srgbClr val="C00000"/>
                </a:solidFill>
              </a:rPr>
              <a:t>Course Outcomes</a:t>
            </a:r>
            <a:endParaRPr/>
          </a:p>
        </p:txBody>
      </p:sp>
      <p:sp>
        <p:nvSpPr>
          <p:cNvPr id="113" name="Google Shape;113;g25c1f80f4f7_0_4"/>
          <p:cNvSpPr txBox="1">
            <a:spLocks noGrp="1"/>
          </p:cNvSpPr>
          <p:nvPr>
            <p:ph type="body" idx="1"/>
          </p:nvPr>
        </p:nvSpPr>
        <p:spPr>
          <a:xfrm>
            <a:off x="457200" y="1656100"/>
            <a:ext cx="8229600" cy="452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000" dirty="0"/>
              <a:t>CO1 :: discuss the fundamental concept of unsupervised learning </a:t>
            </a:r>
            <a:endParaRPr sz="2000" dirty="0"/>
          </a:p>
          <a:p>
            <a:pPr marL="0" lvl="0" indent="0" algn="just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000" dirty="0"/>
              <a:t>CO2 :: apply popular clustering algorithms like K-means clustering, hierarchical tree, agglomerative clustering, DBSCAN clustering on a real dataset </a:t>
            </a:r>
            <a:endParaRPr sz="2000" dirty="0"/>
          </a:p>
          <a:p>
            <a:pPr marL="0" lvl="0" indent="0" algn="just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000" dirty="0"/>
              <a:t>CO3 :: assess the performance of clustering algorithms using appropriate metrics</a:t>
            </a:r>
            <a:endParaRPr sz="2000" dirty="0"/>
          </a:p>
          <a:p>
            <a:pPr marL="0" lvl="0" indent="0" algn="just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000" dirty="0"/>
              <a:t>CO4 :: learn the foundational concepts in reinforcement learning, including agents, environments, actions, rewards, and policies</a:t>
            </a:r>
            <a:endParaRPr sz="2000" dirty="0"/>
          </a:p>
          <a:p>
            <a:pPr marL="0" lvl="0" indent="0" algn="just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000" dirty="0"/>
              <a:t> CO5 :: associate the concept of Temporal Difference (TD) learning methods, such as Q-learning </a:t>
            </a:r>
            <a:endParaRPr sz="2000" dirty="0"/>
          </a:p>
          <a:p>
            <a:pPr marL="0" lvl="0" indent="0" algn="just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000" dirty="0"/>
              <a:t>CO6 :: obtain knowledge about different types of recommender systems, including collaborative filtering, content-based filtering</a:t>
            </a:r>
            <a:endParaRPr sz="20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6"/>
          <p:cNvSpPr txBox="1">
            <a:spLocks noGrp="1"/>
          </p:cNvSpPr>
          <p:nvPr>
            <p:ph type="title"/>
          </p:nvPr>
        </p:nvSpPr>
        <p:spPr>
          <a:xfrm>
            <a:off x="457200" y="-762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4800"/>
              <a:buFont typeface="Calibri"/>
              <a:buNone/>
            </a:pPr>
            <a:r>
              <a:rPr lang="en-US" sz="4800">
                <a:solidFill>
                  <a:srgbClr val="C00000"/>
                </a:solidFill>
              </a:rPr>
              <a:t>The course contents: Unit 1</a:t>
            </a:r>
            <a:endParaRPr sz="4800">
              <a:solidFill>
                <a:srgbClr val="C00000"/>
              </a:solidFill>
            </a:endParaRPr>
          </a:p>
        </p:txBody>
      </p:sp>
      <p:sp>
        <p:nvSpPr>
          <p:cNvPr id="119" name="Google Shape;119;p16"/>
          <p:cNvSpPr txBox="1">
            <a:spLocks noGrp="1"/>
          </p:cNvSpPr>
          <p:nvPr>
            <p:ph type="body" idx="1"/>
          </p:nvPr>
        </p:nvSpPr>
        <p:spPr>
          <a:xfrm>
            <a:off x="379040" y="864840"/>
            <a:ext cx="8764960" cy="5383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600"/>
              <a:buChar char="•"/>
            </a:pPr>
            <a:r>
              <a:rPr lang="en-US" sz="3600" b="1" dirty="0">
                <a:solidFill>
                  <a:srgbClr val="C00000"/>
                </a:solidFill>
              </a:rPr>
              <a:t>Machine learning clustering algorithms-I </a:t>
            </a:r>
            <a:endParaRPr dirty="0"/>
          </a:p>
          <a:p>
            <a:pPr marL="755650" lvl="1" indent="-368300" algn="l" rtl="0">
              <a:spcBef>
                <a:spcPts val="360"/>
              </a:spcBef>
              <a:spcAft>
                <a:spcPts val="0"/>
              </a:spcAft>
              <a:buClr>
                <a:srgbClr val="244061"/>
              </a:buClr>
              <a:buSzPts val="2000"/>
              <a:buChar char="–"/>
            </a:pPr>
            <a:r>
              <a:rPr lang="en-US" sz="2000" b="1" dirty="0">
                <a:solidFill>
                  <a:srgbClr val="244061"/>
                </a:solidFill>
              </a:rPr>
              <a:t>Introduction to unsupervised learning</a:t>
            </a:r>
            <a:endParaRPr sz="2000" b="1" dirty="0">
              <a:solidFill>
                <a:srgbClr val="244061"/>
              </a:solidFill>
            </a:endParaRPr>
          </a:p>
          <a:p>
            <a:pPr marL="755650" lvl="1" indent="-381000" algn="l" rtl="0">
              <a:spcBef>
                <a:spcPts val="360"/>
              </a:spcBef>
              <a:spcAft>
                <a:spcPts val="0"/>
              </a:spcAft>
              <a:buClr>
                <a:srgbClr val="244061"/>
              </a:buClr>
              <a:buSzPts val="2200"/>
              <a:buChar char="–"/>
            </a:pPr>
            <a:r>
              <a:rPr lang="en-US" sz="2200" b="1" dirty="0">
                <a:solidFill>
                  <a:srgbClr val="244061"/>
                </a:solidFill>
              </a:rPr>
              <a:t>What is clustering?</a:t>
            </a:r>
            <a:endParaRPr sz="2200" b="1" dirty="0">
              <a:solidFill>
                <a:srgbClr val="244061"/>
              </a:solidFill>
            </a:endParaRPr>
          </a:p>
          <a:p>
            <a:pPr marL="755650" lvl="1" indent="-381000" algn="l" rtl="0">
              <a:spcBef>
                <a:spcPts val="360"/>
              </a:spcBef>
              <a:spcAft>
                <a:spcPts val="0"/>
              </a:spcAft>
              <a:buClr>
                <a:srgbClr val="244061"/>
              </a:buClr>
              <a:buSzPts val="2200"/>
              <a:buChar char="–"/>
            </a:pPr>
            <a:r>
              <a:rPr lang="en-US" sz="2200" b="1" dirty="0">
                <a:solidFill>
                  <a:srgbClr val="244061"/>
                </a:solidFill>
              </a:rPr>
              <a:t>K-means intuition</a:t>
            </a:r>
            <a:endParaRPr sz="2200" b="1" dirty="0">
              <a:solidFill>
                <a:srgbClr val="244061"/>
              </a:solidFill>
            </a:endParaRPr>
          </a:p>
          <a:p>
            <a:pPr marL="755650" lvl="1" indent="-381000" algn="l" rtl="0">
              <a:spcBef>
                <a:spcPts val="360"/>
              </a:spcBef>
              <a:spcAft>
                <a:spcPts val="0"/>
              </a:spcAft>
              <a:buClr>
                <a:srgbClr val="244061"/>
              </a:buClr>
              <a:buSzPts val="2200"/>
              <a:buChar char="–"/>
            </a:pPr>
            <a:r>
              <a:rPr lang="en-US" sz="2200" b="1" dirty="0">
                <a:solidFill>
                  <a:srgbClr val="244061"/>
                </a:solidFill>
              </a:rPr>
              <a:t>K-means algorithm</a:t>
            </a:r>
            <a:endParaRPr sz="2200" b="1" dirty="0">
              <a:solidFill>
                <a:srgbClr val="244061"/>
              </a:solidFill>
            </a:endParaRPr>
          </a:p>
          <a:p>
            <a:pPr marL="755650" lvl="1" indent="-381000" algn="l" rtl="0">
              <a:spcBef>
                <a:spcPts val="360"/>
              </a:spcBef>
              <a:spcAft>
                <a:spcPts val="0"/>
              </a:spcAft>
              <a:buClr>
                <a:srgbClr val="244061"/>
              </a:buClr>
              <a:buSzPts val="2200"/>
              <a:buChar char="–"/>
            </a:pPr>
            <a:r>
              <a:rPr lang="en-US" sz="2200" b="1" dirty="0">
                <a:solidFill>
                  <a:srgbClr val="244061"/>
                </a:solidFill>
              </a:rPr>
              <a:t>Optimization objective</a:t>
            </a:r>
            <a:endParaRPr sz="2200" b="1" dirty="0">
              <a:solidFill>
                <a:srgbClr val="244061"/>
              </a:solidFill>
            </a:endParaRPr>
          </a:p>
          <a:p>
            <a:pPr marL="755650" lvl="1" indent="-381000" algn="l" rtl="0">
              <a:spcBef>
                <a:spcPts val="360"/>
              </a:spcBef>
              <a:spcAft>
                <a:spcPts val="0"/>
              </a:spcAft>
              <a:buClr>
                <a:srgbClr val="244061"/>
              </a:buClr>
              <a:buSzPts val="2200"/>
              <a:buChar char="–"/>
            </a:pPr>
            <a:r>
              <a:rPr lang="en-US" sz="2200" b="1" dirty="0">
                <a:solidFill>
                  <a:srgbClr val="244061"/>
                </a:solidFill>
              </a:rPr>
              <a:t>Initializing K-means</a:t>
            </a:r>
            <a:endParaRPr sz="2200" b="1" dirty="0">
              <a:solidFill>
                <a:srgbClr val="244061"/>
              </a:solidFill>
            </a:endParaRPr>
          </a:p>
          <a:p>
            <a:pPr marL="755650" lvl="1" indent="-381000" algn="l" rtl="0">
              <a:spcBef>
                <a:spcPts val="360"/>
              </a:spcBef>
              <a:spcAft>
                <a:spcPts val="0"/>
              </a:spcAft>
              <a:buClr>
                <a:srgbClr val="244061"/>
              </a:buClr>
              <a:buSzPts val="2200"/>
              <a:buChar char="–"/>
            </a:pPr>
            <a:r>
              <a:rPr lang="en-US" sz="2200" b="1" dirty="0">
                <a:solidFill>
                  <a:srgbClr val="244061"/>
                </a:solidFill>
              </a:rPr>
              <a:t>Choosing the number of clusters</a:t>
            </a:r>
            <a:endParaRPr sz="2200" b="1" dirty="0">
              <a:solidFill>
                <a:srgbClr val="244061"/>
              </a:solidFill>
            </a:endParaRPr>
          </a:p>
          <a:p>
            <a:pPr marL="755650" lvl="1" indent="-381000" algn="l" rtl="0">
              <a:spcBef>
                <a:spcPts val="360"/>
              </a:spcBef>
              <a:spcAft>
                <a:spcPts val="0"/>
              </a:spcAft>
              <a:buClr>
                <a:srgbClr val="244061"/>
              </a:buClr>
              <a:buSzPts val="2200"/>
              <a:buChar char="–"/>
            </a:pPr>
            <a:r>
              <a:rPr lang="en-US" sz="2200" b="1" dirty="0">
                <a:solidFill>
                  <a:srgbClr val="244061"/>
                </a:solidFill>
              </a:rPr>
              <a:t>hard versus soft clustering</a:t>
            </a:r>
            <a:endParaRPr sz="2200" b="1" dirty="0">
              <a:solidFill>
                <a:srgbClr val="244061"/>
              </a:solidFill>
            </a:endParaRPr>
          </a:p>
          <a:p>
            <a:pPr marL="755650" lvl="1" indent="-381000" algn="l" rtl="0">
              <a:spcBef>
                <a:spcPts val="360"/>
              </a:spcBef>
              <a:spcAft>
                <a:spcPts val="0"/>
              </a:spcAft>
              <a:buClr>
                <a:srgbClr val="244061"/>
              </a:buClr>
              <a:buSzPts val="2200"/>
              <a:buChar char="–"/>
            </a:pPr>
            <a:r>
              <a:rPr lang="en-US" sz="2200" b="1" dirty="0">
                <a:solidFill>
                  <a:srgbClr val="244061"/>
                </a:solidFill>
              </a:rPr>
              <a:t>using the elbow method to find the optimal number of clusters </a:t>
            </a:r>
            <a:endParaRPr sz="3200" dirty="0"/>
          </a:p>
        </p:txBody>
      </p:sp>
      <p:cxnSp>
        <p:nvCxnSpPr>
          <p:cNvPr id="120" name="Google Shape;120;p16"/>
          <p:cNvCxnSpPr/>
          <p:nvPr/>
        </p:nvCxnSpPr>
        <p:spPr>
          <a:xfrm>
            <a:off x="533400" y="838200"/>
            <a:ext cx="7056784" cy="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</p:cxnSp>
      <p:graphicFrame>
        <p:nvGraphicFramePr>
          <p:cNvPr id="121" name="Google Shape;121;p16"/>
          <p:cNvGraphicFramePr/>
          <p:nvPr/>
        </p:nvGraphicFramePr>
        <p:xfrm>
          <a:off x="7391400" y="85725"/>
          <a:ext cx="1676400" cy="679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1676400" imgH="679450" progId="">
                  <p:embed/>
                </p:oleObj>
              </mc:Choice>
              <mc:Fallback>
                <p:oleObj r:id="rId3" imgW="1676400" imgH="679450" progId="">
                  <p:embed/>
                  <p:pic>
                    <p:nvPicPr>
                      <p:cNvPr id="121" name="Google Shape;121;p16"/>
                      <p:cNvPicPr preferRelativeResize="0"/>
                      <p:nvPr/>
                    </p:nvPicPr>
                    <p:blipFill rotWithShape="1">
                      <a:blip r:embed="rId4">
                        <a:alphaModFix/>
                      </a:blip>
                      <a:srcRect/>
                      <a:stretch/>
                    </p:blipFill>
                    <p:spPr>
                      <a:xfrm>
                        <a:off x="7391400" y="85725"/>
                        <a:ext cx="1676400" cy="679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7"/>
          <p:cNvSpPr txBox="1">
            <a:spLocks noGrp="1"/>
          </p:cNvSpPr>
          <p:nvPr>
            <p:ph type="title"/>
          </p:nvPr>
        </p:nvSpPr>
        <p:spPr>
          <a:xfrm>
            <a:off x="457200" y="-762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4800"/>
              <a:buFont typeface="Calibri"/>
              <a:buNone/>
            </a:pPr>
            <a:r>
              <a:rPr lang="en-US" sz="4800">
                <a:solidFill>
                  <a:srgbClr val="C00000"/>
                </a:solidFill>
              </a:rPr>
              <a:t>The course contents: Unit 2</a:t>
            </a:r>
            <a:endParaRPr sz="4800">
              <a:solidFill>
                <a:srgbClr val="C00000"/>
              </a:solidFill>
            </a:endParaRPr>
          </a:p>
        </p:txBody>
      </p:sp>
      <p:sp>
        <p:nvSpPr>
          <p:cNvPr id="127" name="Google Shape;127;p17"/>
          <p:cNvSpPr txBox="1">
            <a:spLocks noGrp="1"/>
          </p:cNvSpPr>
          <p:nvPr>
            <p:ph type="body" idx="1"/>
          </p:nvPr>
        </p:nvSpPr>
        <p:spPr>
          <a:xfrm>
            <a:off x="379040" y="864840"/>
            <a:ext cx="8764960" cy="5383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600"/>
              <a:buChar char="•"/>
            </a:pPr>
            <a:r>
              <a:rPr lang="en-US" sz="3600" b="1" dirty="0">
                <a:solidFill>
                  <a:srgbClr val="C00000"/>
                </a:solidFill>
              </a:rPr>
              <a:t>Machine learning clustering algorithms-II</a:t>
            </a:r>
            <a:endParaRPr dirty="0"/>
          </a:p>
          <a:p>
            <a:pPr marL="755650" lvl="1" indent="-374650" algn="l" rtl="0">
              <a:spcBef>
                <a:spcPts val="360"/>
              </a:spcBef>
              <a:spcAft>
                <a:spcPts val="0"/>
              </a:spcAft>
              <a:buClr>
                <a:srgbClr val="244061"/>
              </a:buClr>
              <a:buSzPts val="2100"/>
              <a:buChar char="–"/>
            </a:pPr>
            <a:r>
              <a:rPr lang="en-US" sz="2100" b="1">
                <a:solidFill>
                  <a:srgbClr val="244061"/>
                </a:solidFill>
              </a:rPr>
              <a:t> </a:t>
            </a:r>
            <a:r>
              <a:rPr lang="en-US" sz="2100" b="1" dirty="0">
                <a:solidFill>
                  <a:srgbClr val="244061"/>
                </a:solidFill>
              </a:rPr>
              <a:t>Finding unusual events</a:t>
            </a:r>
            <a:endParaRPr sz="2100" b="1" dirty="0">
              <a:solidFill>
                <a:srgbClr val="244061"/>
              </a:solidFill>
            </a:endParaRPr>
          </a:p>
          <a:p>
            <a:pPr marL="755650" lvl="1" indent="-374650" algn="l" rtl="0">
              <a:spcBef>
                <a:spcPts val="360"/>
              </a:spcBef>
              <a:spcAft>
                <a:spcPts val="0"/>
              </a:spcAft>
              <a:buClr>
                <a:srgbClr val="244061"/>
              </a:buClr>
              <a:buSzPts val="2100"/>
              <a:buChar char="–"/>
            </a:pPr>
            <a:r>
              <a:rPr lang="en-US" sz="2100" b="1" dirty="0">
                <a:solidFill>
                  <a:srgbClr val="244061"/>
                </a:solidFill>
              </a:rPr>
              <a:t>Gaussian (normal) distribution</a:t>
            </a:r>
            <a:endParaRPr sz="2100" b="1" dirty="0">
              <a:solidFill>
                <a:srgbClr val="244061"/>
              </a:solidFill>
            </a:endParaRPr>
          </a:p>
          <a:p>
            <a:pPr marL="755650" lvl="1" indent="-374650" algn="l" rtl="0">
              <a:spcBef>
                <a:spcPts val="360"/>
              </a:spcBef>
              <a:spcAft>
                <a:spcPts val="0"/>
              </a:spcAft>
              <a:buClr>
                <a:srgbClr val="244061"/>
              </a:buClr>
              <a:buSzPts val="2100"/>
              <a:buChar char="–"/>
            </a:pPr>
            <a:r>
              <a:rPr lang="en-US" sz="2100" b="1" dirty="0">
                <a:solidFill>
                  <a:srgbClr val="244061"/>
                </a:solidFill>
              </a:rPr>
              <a:t> Anomaly detection algorithm</a:t>
            </a:r>
            <a:endParaRPr sz="2100" b="1" dirty="0">
              <a:solidFill>
                <a:srgbClr val="244061"/>
              </a:solidFill>
            </a:endParaRPr>
          </a:p>
          <a:p>
            <a:pPr marL="755650" lvl="1" indent="-374650" algn="l" rtl="0">
              <a:spcBef>
                <a:spcPts val="360"/>
              </a:spcBef>
              <a:spcAft>
                <a:spcPts val="0"/>
              </a:spcAft>
              <a:buClr>
                <a:srgbClr val="244061"/>
              </a:buClr>
              <a:buSzPts val="2100"/>
              <a:buChar char="–"/>
            </a:pPr>
            <a:r>
              <a:rPr lang="en-US" sz="2100" b="1" dirty="0">
                <a:solidFill>
                  <a:srgbClr val="244061"/>
                </a:solidFill>
              </a:rPr>
              <a:t>Anomaly detection vs. supervised learning</a:t>
            </a:r>
            <a:endParaRPr sz="2100" b="1" dirty="0">
              <a:solidFill>
                <a:srgbClr val="244061"/>
              </a:solidFill>
            </a:endParaRPr>
          </a:p>
          <a:p>
            <a:pPr marL="755650" lvl="1" indent="-374650" algn="l" rtl="0">
              <a:spcBef>
                <a:spcPts val="360"/>
              </a:spcBef>
              <a:spcAft>
                <a:spcPts val="0"/>
              </a:spcAft>
              <a:buClr>
                <a:srgbClr val="244061"/>
              </a:buClr>
              <a:buSzPts val="2100"/>
              <a:buChar char="–"/>
            </a:pPr>
            <a:r>
              <a:rPr lang="en-US" sz="2100" b="1" dirty="0">
                <a:solidFill>
                  <a:srgbClr val="244061"/>
                </a:solidFill>
              </a:rPr>
              <a:t> Choosing what features to use(PCA)</a:t>
            </a:r>
            <a:endParaRPr sz="2100" b="1" dirty="0">
              <a:solidFill>
                <a:srgbClr val="244061"/>
              </a:solidFill>
            </a:endParaRPr>
          </a:p>
          <a:p>
            <a:pPr marL="755650" lvl="1" indent="-374650" algn="l" rtl="0">
              <a:spcBef>
                <a:spcPts val="360"/>
              </a:spcBef>
              <a:spcAft>
                <a:spcPts val="0"/>
              </a:spcAft>
              <a:buClr>
                <a:srgbClr val="244061"/>
              </a:buClr>
              <a:buSzPts val="2100"/>
              <a:buChar char="–"/>
            </a:pPr>
            <a:r>
              <a:rPr lang="en-US" sz="2100" b="1" dirty="0">
                <a:solidFill>
                  <a:srgbClr val="244061"/>
                </a:solidFill>
              </a:rPr>
              <a:t> organizing clusters as a hierarchical tree,</a:t>
            </a:r>
            <a:endParaRPr sz="2100" b="1" dirty="0">
              <a:solidFill>
                <a:srgbClr val="244061"/>
              </a:solidFill>
            </a:endParaRPr>
          </a:p>
          <a:p>
            <a:pPr marL="755650" lvl="1" indent="-374650" algn="l" rtl="0">
              <a:spcBef>
                <a:spcPts val="360"/>
              </a:spcBef>
              <a:spcAft>
                <a:spcPts val="0"/>
              </a:spcAft>
              <a:buClr>
                <a:srgbClr val="244061"/>
              </a:buClr>
              <a:buSzPts val="2100"/>
              <a:buChar char="–"/>
            </a:pPr>
            <a:r>
              <a:rPr lang="en-US" sz="2100" b="1" dirty="0">
                <a:solidFill>
                  <a:srgbClr val="244061"/>
                </a:solidFill>
              </a:rPr>
              <a:t>agglomerative clustering</a:t>
            </a:r>
            <a:endParaRPr sz="2100" b="1" dirty="0">
              <a:solidFill>
                <a:srgbClr val="244061"/>
              </a:solidFill>
            </a:endParaRPr>
          </a:p>
          <a:p>
            <a:pPr marL="755650" lvl="1" indent="-374650" algn="l" rtl="0">
              <a:spcBef>
                <a:spcPts val="360"/>
              </a:spcBef>
              <a:spcAft>
                <a:spcPts val="0"/>
              </a:spcAft>
              <a:buClr>
                <a:srgbClr val="244061"/>
              </a:buClr>
              <a:buSzPts val="2100"/>
              <a:buChar char="–"/>
            </a:pPr>
            <a:r>
              <a:rPr lang="en-US" sz="2100" b="1" dirty="0">
                <a:solidFill>
                  <a:srgbClr val="244061"/>
                </a:solidFill>
              </a:rPr>
              <a:t> DBSCAN clustering </a:t>
            </a:r>
            <a:endParaRPr sz="3100" dirty="0"/>
          </a:p>
        </p:txBody>
      </p:sp>
      <p:cxnSp>
        <p:nvCxnSpPr>
          <p:cNvPr id="128" name="Google Shape;128;p17"/>
          <p:cNvCxnSpPr/>
          <p:nvPr/>
        </p:nvCxnSpPr>
        <p:spPr>
          <a:xfrm>
            <a:off x="533400" y="838200"/>
            <a:ext cx="7056784" cy="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</p:cxnSp>
      <p:graphicFrame>
        <p:nvGraphicFramePr>
          <p:cNvPr id="129" name="Google Shape;129;p17"/>
          <p:cNvGraphicFramePr/>
          <p:nvPr/>
        </p:nvGraphicFramePr>
        <p:xfrm>
          <a:off x="7391400" y="85725"/>
          <a:ext cx="1676400" cy="679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1676400" imgH="679450" progId="">
                  <p:embed/>
                </p:oleObj>
              </mc:Choice>
              <mc:Fallback>
                <p:oleObj r:id="rId3" imgW="1676400" imgH="679450" progId="">
                  <p:embed/>
                  <p:pic>
                    <p:nvPicPr>
                      <p:cNvPr id="129" name="Google Shape;129;p17"/>
                      <p:cNvPicPr preferRelativeResize="0"/>
                      <p:nvPr/>
                    </p:nvPicPr>
                    <p:blipFill rotWithShape="1">
                      <a:blip r:embed="rId4">
                        <a:alphaModFix/>
                      </a:blip>
                      <a:srcRect/>
                      <a:stretch/>
                    </p:blipFill>
                    <p:spPr>
                      <a:xfrm>
                        <a:off x="7391400" y="85725"/>
                        <a:ext cx="1676400" cy="679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8"/>
          <p:cNvSpPr txBox="1">
            <a:spLocks noGrp="1"/>
          </p:cNvSpPr>
          <p:nvPr>
            <p:ph type="title"/>
          </p:nvPr>
        </p:nvSpPr>
        <p:spPr>
          <a:xfrm>
            <a:off x="457200" y="-762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4800"/>
              <a:buFont typeface="Calibri"/>
              <a:buNone/>
            </a:pPr>
            <a:r>
              <a:rPr lang="en-US" sz="4800">
                <a:solidFill>
                  <a:srgbClr val="C00000"/>
                </a:solidFill>
              </a:rPr>
              <a:t>The course contents: Unit 3</a:t>
            </a:r>
            <a:endParaRPr sz="4800">
              <a:solidFill>
                <a:srgbClr val="C00000"/>
              </a:solidFill>
            </a:endParaRPr>
          </a:p>
        </p:txBody>
      </p:sp>
      <p:sp>
        <p:nvSpPr>
          <p:cNvPr id="135" name="Google Shape;135;p18"/>
          <p:cNvSpPr txBox="1">
            <a:spLocks noGrp="1"/>
          </p:cNvSpPr>
          <p:nvPr>
            <p:ph type="body" idx="1"/>
          </p:nvPr>
        </p:nvSpPr>
        <p:spPr>
          <a:xfrm>
            <a:off x="379040" y="864840"/>
            <a:ext cx="8764960" cy="5383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600"/>
              <a:buChar char="•"/>
            </a:pPr>
            <a:r>
              <a:rPr lang="en-US" sz="3600" b="1">
                <a:solidFill>
                  <a:srgbClr val="C00000"/>
                </a:solidFill>
              </a:rPr>
              <a:t>Clustering metrics</a:t>
            </a:r>
            <a:endParaRPr/>
          </a:p>
          <a:p>
            <a:pPr marL="742950" lvl="1" indent="-304800" algn="l" rtl="0">
              <a:spcBef>
                <a:spcPts val="360"/>
              </a:spcBef>
              <a:spcAft>
                <a:spcPts val="0"/>
              </a:spcAft>
              <a:buClr>
                <a:srgbClr val="244061"/>
              </a:buClr>
              <a:buSzPts val="2100"/>
              <a:buChar char="–"/>
            </a:pPr>
            <a:r>
              <a:rPr lang="en-US" sz="2100" b="1">
                <a:solidFill>
                  <a:srgbClr val="244061"/>
                </a:solidFill>
              </a:rPr>
              <a:t>Silhouette Score</a:t>
            </a:r>
            <a:endParaRPr sz="2100" b="1">
              <a:solidFill>
                <a:srgbClr val="244061"/>
              </a:solidFill>
            </a:endParaRPr>
          </a:p>
          <a:p>
            <a:pPr marL="742950" lvl="1" indent="-304800" algn="l" rtl="0">
              <a:spcBef>
                <a:spcPts val="360"/>
              </a:spcBef>
              <a:spcAft>
                <a:spcPts val="0"/>
              </a:spcAft>
              <a:buClr>
                <a:srgbClr val="244061"/>
              </a:buClr>
              <a:buSzPts val="2100"/>
              <a:buChar char="–"/>
            </a:pPr>
            <a:r>
              <a:rPr lang="en-US" sz="2100" b="1">
                <a:solidFill>
                  <a:srgbClr val="244061"/>
                </a:solidFill>
              </a:rPr>
              <a:t>Davies-Bouldin Index</a:t>
            </a:r>
            <a:endParaRPr sz="2100" b="1">
              <a:solidFill>
                <a:srgbClr val="244061"/>
              </a:solidFill>
            </a:endParaRPr>
          </a:p>
          <a:p>
            <a:pPr marL="742950" lvl="1" indent="-304800" algn="l" rtl="0">
              <a:spcBef>
                <a:spcPts val="360"/>
              </a:spcBef>
              <a:spcAft>
                <a:spcPts val="0"/>
              </a:spcAft>
              <a:buClr>
                <a:srgbClr val="244061"/>
              </a:buClr>
              <a:buSzPts val="2100"/>
              <a:buChar char="–"/>
            </a:pPr>
            <a:r>
              <a:rPr lang="en-US" sz="2100" b="1">
                <a:solidFill>
                  <a:srgbClr val="244061"/>
                </a:solidFill>
              </a:rPr>
              <a:t>Dunn Index</a:t>
            </a:r>
            <a:endParaRPr sz="2100" b="1">
              <a:solidFill>
                <a:srgbClr val="244061"/>
              </a:solidFill>
            </a:endParaRPr>
          </a:p>
          <a:p>
            <a:pPr marL="742950" lvl="1" indent="-304800" algn="l" rtl="0">
              <a:spcBef>
                <a:spcPts val="360"/>
              </a:spcBef>
              <a:spcAft>
                <a:spcPts val="0"/>
              </a:spcAft>
              <a:buClr>
                <a:srgbClr val="244061"/>
              </a:buClr>
              <a:buSzPts val="2100"/>
              <a:buChar char="–"/>
            </a:pPr>
            <a:r>
              <a:rPr lang="en-US" sz="2100" b="1">
                <a:solidFill>
                  <a:srgbClr val="244061"/>
                </a:solidFill>
              </a:rPr>
              <a:t> Adjusted Rand Index (ARI),</a:t>
            </a:r>
            <a:endParaRPr sz="2100" b="1">
              <a:solidFill>
                <a:srgbClr val="244061"/>
              </a:solidFill>
            </a:endParaRPr>
          </a:p>
          <a:p>
            <a:pPr marL="742950" lvl="1" indent="-304800" algn="l" rtl="0">
              <a:spcBef>
                <a:spcPts val="360"/>
              </a:spcBef>
              <a:spcAft>
                <a:spcPts val="0"/>
              </a:spcAft>
              <a:buClr>
                <a:srgbClr val="244061"/>
              </a:buClr>
              <a:buSzPts val="2100"/>
              <a:buChar char="–"/>
            </a:pPr>
            <a:r>
              <a:rPr lang="en-US" sz="2100" b="1">
                <a:solidFill>
                  <a:srgbClr val="244061"/>
                </a:solidFill>
              </a:rPr>
              <a:t>Normalized Mutual Information (NMI)</a:t>
            </a:r>
            <a:endParaRPr sz="2100" b="1">
              <a:solidFill>
                <a:srgbClr val="244061"/>
              </a:solidFill>
            </a:endParaRPr>
          </a:p>
          <a:p>
            <a:pPr marL="742950" lvl="1" indent="-304800" algn="l" rtl="0">
              <a:spcBef>
                <a:spcPts val="360"/>
              </a:spcBef>
              <a:spcAft>
                <a:spcPts val="0"/>
              </a:spcAft>
              <a:buClr>
                <a:srgbClr val="244061"/>
              </a:buClr>
              <a:buSzPts val="2100"/>
              <a:buChar char="–"/>
            </a:pPr>
            <a:r>
              <a:rPr lang="en-US" sz="2100" b="1">
                <a:solidFill>
                  <a:srgbClr val="244061"/>
                </a:solidFill>
              </a:rPr>
              <a:t> Homogeneity</a:t>
            </a:r>
            <a:endParaRPr sz="2100" b="1">
              <a:solidFill>
                <a:srgbClr val="244061"/>
              </a:solidFill>
            </a:endParaRPr>
          </a:p>
          <a:p>
            <a:pPr marL="742950" lvl="1" indent="-304800" algn="l" rtl="0">
              <a:spcBef>
                <a:spcPts val="360"/>
              </a:spcBef>
              <a:spcAft>
                <a:spcPts val="0"/>
              </a:spcAft>
              <a:buClr>
                <a:srgbClr val="244061"/>
              </a:buClr>
              <a:buSzPts val="2100"/>
              <a:buChar char="–"/>
            </a:pPr>
            <a:r>
              <a:rPr lang="en-US" sz="2100" b="1">
                <a:solidFill>
                  <a:srgbClr val="244061"/>
                </a:solidFill>
              </a:rPr>
              <a:t>Completeness, and V-measure</a:t>
            </a:r>
            <a:endParaRPr sz="2100" b="1">
              <a:solidFill>
                <a:srgbClr val="244061"/>
              </a:solidFill>
            </a:endParaRPr>
          </a:p>
          <a:p>
            <a:pPr marL="742950" lvl="1" indent="-304800" algn="l" rtl="0">
              <a:spcBef>
                <a:spcPts val="360"/>
              </a:spcBef>
              <a:spcAft>
                <a:spcPts val="0"/>
              </a:spcAft>
              <a:buClr>
                <a:srgbClr val="244061"/>
              </a:buClr>
              <a:buSzPts val="2100"/>
              <a:buChar char="–"/>
            </a:pPr>
            <a:r>
              <a:rPr lang="en-US" sz="2100" b="1">
                <a:solidFill>
                  <a:srgbClr val="244061"/>
                </a:solidFill>
              </a:rPr>
              <a:t>FowlkesMallows Index</a:t>
            </a:r>
            <a:endParaRPr sz="2100" b="1">
              <a:solidFill>
                <a:srgbClr val="244061"/>
              </a:solidFill>
            </a:endParaRPr>
          </a:p>
          <a:p>
            <a:pPr marL="742950" lvl="1" indent="-304800" algn="l" rtl="0">
              <a:spcBef>
                <a:spcPts val="360"/>
              </a:spcBef>
              <a:spcAft>
                <a:spcPts val="0"/>
              </a:spcAft>
              <a:buClr>
                <a:srgbClr val="244061"/>
              </a:buClr>
              <a:buSzPts val="2100"/>
              <a:buChar char="–"/>
            </a:pPr>
            <a:r>
              <a:rPr lang="en-US" sz="2100" b="1">
                <a:solidFill>
                  <a:srgbClr val="244061"/>
                </a:solidFill>
              </a:rPr>
              <a:t>Adjusted Mutual Information (AMI)</a:t>
            </a:r>
            <a:endParaRPr sz="3100"/>
          </a:p>
        </p:txBody>
      </p:sp>
      <p:cxnSp>
        <p:nvCxnSpPr>
          <p:cNvPr id="136" name="Google Shape;136;p18"/>
          <p:cNvCxnSpPr/>
          <p:nvPr/>
        </p:nvCxnSpPr>
        <p:spPr>
          <a:xfrm>
            <a:off x="533400" y="838200"/>
            <a:ext cx="7056784" cy="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</p:cxnSp>
      <p:graphicFrame>
        <p:nvGraphicFramePr>
          <p:cNvPr id="137" name="Google Shape;137;p18"/>
          <p:cNvGraphicFramePr/>
          <p:nvPr/>
        </p:nvGraphicFramePr>
        <p:xfrm>
          <a:off x="7391400" y="85725"/>
          <a:ext cx="1676400" cy="679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1676400" imgH="679450" progId="">
                  <p:embed/>
                </p:oleObj>
              </mc:Choice>
              <mc:Fallback>
                <p:oleObj r:id="rId3" imgW="1676400" imgH="679450" progId="">
                  <p:embed/>
                  <p:pic>
                    <p:nvPicPr>
                      <p:cNvPr id="137" name="Google Shape;137;p18"/>
                      <p:cNvPicPr preferRelativeResize="0"/>
                      <p:nvPr/>
                    </p:nvPicPr>
                    <p:blipFill rotWithShape="1">
                      <a:blip r:embed="rId4">
                        <a:alphaModFix/>
                      </a:blip>
                      <a:srcRect/>
                      <a:stretch/>
                    </p:blipFill>
                    <p:spPr>
                      <a:xfrm>
                        <a:off x="7391400" y="85725"/>
                        <a:ext cx="1676400" cy="679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9"/>
          <p:cNvSpPr txBox="1">
            <a:spLocks noGrp="1"/>
          </p:cNvSpPr>
          <p:nvPr>
            <p:ph type="title"/>
          </p:nvPr>
        </p:nvSpPr>
        <p:spPr>
          <a:xfrm>
            <a:off x="457200" y="-762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4800"/>
              <a:buFont typeface="Calibri"/>
              <a:buNone/>
            </a:pPr>
            <a:r>
              <a:rPr lang="en-US" sz="4800">
                <a:solidFill>
                  <a:srgbClr val="C00000"/>
                </a:solidFill>
              </a:rPr>
              <a:t>The course contents: Unit 4</a:t>
            </a:r>
            <a:endParaRPr sz="4800">
              <a:solidFill>
                <a:srgbClr val="C00000"/>
              </a:solidFill>
            </a:endParaRPr>
          </a:p>
        </p:txBody>
      </p:sp>
      <p:sp>
        <p:nvSpPr>
          <p:cNvPr id="143" name="Google Shape;143;p19"/>
          <p:cNvSpPr txBox="1">
            <a:spLocks noGrp="1"/>
          </p:cNvSpPr>
          <p:nvPr>
            <p:ph type="body" idx="1"/>
          </p:nvPr>
        </p:nvSpPr>
        <p:spPr>
          <a:xfrm>
            <a:off x="379040" y="864840"/>
            <a:ext cx="8764960" cy="5916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77190" algn="l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600"/>
              <a:buChar char="•"/>
            </a:pPr>
            <a:r>
              <a:rPr lang="en-US" sz="3600" b="1">
                <a:solidFill>
                  <a:srgbClr val="C00000"/>
                </a:solidFill>
              </a:rPr>
              <a:t>Reinforcement Learning-I</a:t>
            </a:r>
            <a:endParaRPr/>
          </a:p>
          <a:p>
            <a:pPr marL="742950" lvl="1" indent="-322897" algn="l" rtl="0">
              <a:spcBef>
                <a:spcPts val="323"/>
              </a:spcBef>
              <a:spcAft>
                <a:spcPts val="0"/>
              </a:spcAft>
              <a:buClr>
                <a:srgbClr val="244061"/>
              </a:buClr>
              <a:buSzPts val="2200"/>
              <a:buChar char="–"/>
            </a:pPr>
            <a:r>
              <a:rPr lang="en-US" sz="2200" b="1">
                <a:solidFill>
                  <a:srgbClr val="244061"/>
                </a:solidFill>
              </a:rPr>
              <a:t>What is Reinforcement Learning?</a:t>
            </a:r>
            <a:endParaRPr sz="2200" b="1">
              <a:solidFill>
                <a:srgbClr val="244061"/>
              </a:solidFill>
            </a:endParaRPr>
          </a:p>
          <a:p>
            <a:pPr marL="742950" lvl="1" indent="-322897" algn="l" rtl="0">
              <a:spcBef>
                <a:spcPts val="323"/>
              </a:spcBef>
              <a:spcAft>
                <a:spcPts val="0"/>
              </a:spcAft>
              <a:buClr>
                <a:srgbClr val="244061"/>
              </a:buClr>
              <a:buSzPts val="2200"/>
              <a:buChar char="–"/>
            </a:pPr>
            <a:r>
              <a:rPr lang="en-US" sz="2200" b="1">
                <a:solidFill>
                  <a:srgbClr val="244061"/>
                </a:solidFill>
              </a:rPr>
              <a:t>The Return in reinforcement learning</a:t>
            </a:r>
            <a:endParaRPr sz="2200" b="1">
              <a:solidFill>
                <a:srgbClr val="244061"/>
              </a:solidFill>
            </a:endParaRPr>
          </a:p>
          <a:p>
            <a:pPr marL="742950" lvl="1" indent="-322897" algn="l" rtl="0">
              <a:spcBef>
                <a:spcPts val="323"/>
              </a:spcBef>
              <a:spcAft>
                <a:spcPts val="0"/>
              </a:spcAft>
              <a:buClr>
                <a:srgbClr val="244061"/>
              </a:buClr>
              <a:buSzPts val="2200"/>
              <a:buChar char="–"/>
            </a:pPr>
            <a:r>
              <a:rPr lang="en-US" sz="2200" b="1">
                <a:solidFill>
                  <a:srgbClr val="244061"/>
                </a:solidFill>
              </a:rPr>
              <a:t>Making decisions: Policies in reinforcement learning</a:t>
            </a:r>
            <a:endParaRPr sz="2200" b="1">
              <a:solidFill>
                <a:srgbClr val="244061"/>
              </a:solidFill>
            </a:endParaRPr>
          </a:p>
          <a:p>
            <a:pPr marL="742950" lvl="1" indent="-322897" algn="l" rtl="0">
              <a:spcBef>
                <a:spcPts val="323"/>
              </a:spcBef>
              <a:spcAft>
                <a:spcPts val="0"/>
              </a:spcAft>
              <a:buClr>
                <a:srgbClr val="244061"/>
              </a:buClr>
              <a:buSzPts val="2200"/>
              <a:buChar char="–"/>
            </a:pPr>
            <a:r>
              <a:rPr lang="en-US" sz="2200" b="1">
                <a:solidFill>
                  <a:srgbClr val="244061"/>
                </a:solidFill>
              </a:rPr>
              <a:t>Review of key concepts</a:t>
            </a:r>
            <a:endParaRPr sz="2200" b="1">
              <a:solidFill>
                <a:srgbClr val="244061"/>
              </a:solidFill>
            </a:endParaRPr>
          </a:p>
          <a:p>
            <a:pPr marL="742950" lvl="1" indent="-322897" algn="l" rtl="0">
              <a:spcBef>
                <a:spcPts val="323"/>
              </a:spcBef>
              <a:spcAft>
                <a:spcPts val="0"/>
              </a:spcAft>
              <a:buClr>
                <a:srgbClr val="244061"/>
              </a:buClr>
              <a:buSzPts val="2200"/>
              <a:buChar char="–"/>
            </a:pPr>
            <a:r>
              <a:rPr lang="en-US" sz="2200" b="1">
                <a:solidFill>
                  <a:srgbClr val="244061"/>
                </a:solidFill>
              </a:rPr>
              <a:t>State-action value function definition</a:t>
            </a:r>
            <a:endParaRPr sz="2200" b="1">
              <a:solidFill>
                <a:srgbClr val="244061"/>
              </a:solidFill>
            </a:endParaRPr>
          </a:p>
          <a:p>
            <a:pPr marL="742950" lvl="1" indent="-322897" algn="l" rtl="0">
              <a:spcBef>
                <a:spcPts val="323"/>
              </a:spcBef>
              <a:spcAft>
                <a:spcPts val="0"/>
              </a:spcAft>
              <a:buClr>
                <a:srgbClr val="244061"/>
              </a:buClr>
              <a:buSzPts val="2200"/>
              <a:buChar char="–"/>
            </a:pPr>
            <a:r>
              <a:rPr lang="en-US" sz="2200" b="1">
                <a:solidFill>
                  <a:srgbClr val="244061"/>
                </a:solidFill>
              </a:rPr>
              <a:t>State-action value function example</a:t>
            </a:r>
            <a:endParaRPr sz="2200" b="1">
              <a:solidFill>
                <a:srgbClr val="244061"/>
              </a:solidFill>
            </a:endParaRPr>
          </a:p>
          <a:p>
            <a:pPr marL="742950" lvl="1" indent="-322897" algn="l" rtl="0">
              <a:spcBef>
                <a:spcPts val="323"/>
              </a:spcBef>
              <a:spcAft>
                <a:spcPts val="0"/>
              </a:spcAft>
              <a:buClr>
                <a:srgbClr val="244061"/>
              </a:buClr>
              <a:buSzPts val="2200"/>
              <a:buChar char="–"/>
            </a:pPr>
            <a:r>
              <a:rPr lang="en-US" sz="2200" b="1">
                <a:solidFill>
                  <a:srgbClr val="244061"/>
                </a:solidFill>
              </a:rPr>
              <a:t>Bellman Equation</a:t>
            </a:r>
            <a:endParaRPr sz="2200" b="1">
              <a:solidFill>
                <a:srgbClr val="244061"/>
              </a:solidFill>
            </a:endParaRPr>
          </a:p>
          <a:p>
            <a:pPr marL="742950" lvl="1" indent="-322897" algn="l" rtl="0">
              <a:spcBef>
                <a:spcPts val="323"/>
              </a:spcBef>
              <a:spcAft>
                <a:spcPts val="0"/>
              </a:spcAft>
              <a:buClr>
                <a:srgbClr val="244061"/>
              </a:buClr>
              <a:buSzPts val="2200"/>
              <a:buChar char="–"/>
            </a:pPr>
            <a:r>
              <a:rPr lang="en-US" sz="2200" b="1">
                <a:solidFill>
                  <a:srgbClr val="244061"/>
                </a:solidFill>
              </a:rPr>
              <a:t>Learning the statevalue function</a:t>
            </a:r>
            <a:endParaRPr sz="3100"/>
          </a:p>
          <a:p>
            <a:pPr marL="742950" lvl="1" indent="-188594" algn="l" rtl="0">
              <a:spcBef>
                <a:spcPts val="306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sz="1800" b="1">
              <a:solidFill>
                <a:srgbClr val="244061"/>
              </a:solidFill>
            </a:endParaRPr>
          </a:p>
        </p:txBody>
      </p:sp>
      <p:cxnSp>
        <p:nvCxnSpPr>
          <p:cNvPr id="144" name="Google Shape;144;p19"/>
          <p:cNvCxnSpPr/>
          <p:nvPr/>
        </p:nvCxnSpPr>
        <p:spPr>
          <a:xfrm>
            <a:off x="533400" y="838200"/>
            <a:ext cx="7056784" cy="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</p:cxnSp>
      <p:graphicFrame>
        <p:nvGraphicFramePr>
          <p:cNvPr id="145" name="Google Shape;145;p19"/>
          <p:cNvGraphicFramePr/>
          <p:nvPr/>
        </p:nvGraphicFramePr>
        <p:xfrm>
          <a:off x="7391400" y="85725"/>
          <a:ext cx="1676400" cy="679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1676400" imgH="679450" progId="">
                  <p:embed/>
                </p:oleObj>
              </mc:Choice>
              <mc:Fallback>
                <p:oleObj r:id="rId3" imgW="1676400" imgH="679450" progId="">
                  <p:embed/>
                  <p:pic>
                    <p:nvPicPr>
                      <p:cNvPr id="145" name="Google Shape;145;p19"/>
                      <p:cNvPicPr preferRelativeResize="0"/>
                      <p:nvPr/>
                    </p:nvPicPr>
                    <p:blipFill rotWithShape="1">
                      <a:blip r:embed="rId4">
                        <a:alphaModFix/>
                      </a:blip>
                      <a:srcRect/>
                      <a:stretch/>
                    </p:blipFill>
                    <p:spPr>
                      <a:xfrm>
                        <a:off x="7391400" y="85725"/>
                        <a:ext cx="1676400" cy="679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156</TotalTime>
  <Words>533</Words>
  <Application>Microsoft Macintosh PowerPoint</Application>
  <PresentationFormat>On-screen Show (4:3)</PresentationFormat>
  <Paragraphs>91</Paragraphs>
  <Slides>13</Slides>
  <Notes>12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0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Arial Rounded</vt:lpstr>
      <vt:lpstr>Calibri</vt:lpstr>
      <vt:lpstr>Limelight</vt:lpstr>
      <vt:lpstr>Tahoma</vt:lpstr>
      <vt:lpstr>Office Theme</vt:lpstr>
      <vt:lpstr>INT423 Machine Learning-II</vt:lpstr>
      <vt:lpstr>Course details</vt:lpstr>
      <vt:lpstr>PowerPoint Presentation</vt:lpstr>
      <vt:lpstr>Course Assessment Model</vt:lpstr>
      <vt:lpstr>Course Outcomes</vt:lpstr>
      <vt:lpstr>The course contents: Unit 1</vt:lpstr>
      <vt:lpstr>The course contents: Unit 2</vt:lpstr>
      <vt:lpstr>The course contents: Unit 3</vt:lpstr>
      <vt:lpstr>The course contents: Unit 4</vt:lpstr>
      <vt:lpstr>The course contents: Unit 5</vt:lpstr>
      <vt:lpstr>The course contents: Unit 6</vt:lpstr>
      <vt:lpstr>MOOC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INT423 Machine Learning-II</dc:title>
  <dc:creator>hp</dc:creator>
  <cp:lastModifiedBy>Pranjal Kumar</cp:lastModifiedBy>
  <cp:revision>7</cp:revision>
  <dcterms:created xsi:type="dcterms:W3CDTF">2013-10-21T21:58:54Z</dcterms:created>
  <dcterms:modified xsi:type="dcterms:W3CDTF">2023-07-28T06:55:37Z</dcterms:modified>
</cp:coreProperties>
</file>